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5.xml.rels" ContentType="application/vnd.openxmlformats-package.relationships+xml"/>
  <Override PartName="/ppt/notesSlides/notesSlide35.xml" ContentType="application/vnd.openxmlformats-officedocument.presentationml.notesSlide+xml"/>
  <Override PartName="/ppt/_rels/presentation.xml.rels" ContentType="application/vnd.openxmlformats-package.relationships+xml"/>
  <Override PartName="/ppt/media/image9.png" ContentType="image/png"/>
  <Override PartName="/ppt/media/image8.png" ContentType="image/png"/>
  <Override PartName="/ppt/media/image14.jpeg" ContentType="image/jpeg"/>
  <Override PartName="/ppt/media/image7.png" ContentType="image/png"/>
  <Override PartName="/ppt/media/image12.jpeg" ContentType="image/jpeg"/>
  <Override PartName="/ppt/media/image11.png" ContentType="image/png"/>
  <Override PartName="/ppt/media/image6.png" ContentType="image/png"/>
  <Override PartName="/ppt/media/image10.png" ContentType="image/png"/>
  <Override PartName="/ppt/media/image5.png" ContentType="image/png"/>
  <Override PartName="/ppt/media/image28.png" ContentType="image/png"/>
  <Override PartName="/ppt/media/image13.jpeg" ContentType="image/jpeg"/>
  <Override PartName="/ppt/media/image23.png" ContentType="image/png"/>
  <Override PartName="/ppt/media/image4.png" ContentType="image/png"/>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jpeg" ContentType="image/jpeg"/>
  <Override PartName="/ppt/media/image15.png" ContentType="image/png"/>
  <Override PartName="/ppt/media/image1.png" ContentType="image/png"/>
  <Override PartName="/ppt/media/image24.png" ContentType="image/png"/>
  <Override PartName="/ppt/media/image25.png" ContentType="image/png"/>
  <Override PartName="/ppt/media/image2.png" ContentType="image/png"/>
  <Override PartName="/ppt/media/image3.png" ContentType="image/png"/>
  <Override PartName="/ppt/media/image26.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2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2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2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2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3B6C2C4-2AAD-419A-930D-AB52578333B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217440" y="812880"/>
            <a:ext cx="7110360" cy="3994200"/>
          </a:xfrm>
          <a:prstGeom prst="rect">
            <a:avLst/>
          </a:prstGeom>
        </p:spPr>
      </p:sp>
      <p:sp>
        <p:nvSpPr>
          <p:cNvPr id="427" name="PlaceHolder 2"/>
          <p:cNvSpPr>
            <a:spLocks noGrp="1"/>
          </p:cNvSpPr>
          <p:nvPr>
            <p:ph type="body"/>
          </p:nvPr>
        </p:nvSpPr>
        <p:spPr>
          <a:xfrm>
            <a:off x="756000" y="5078520"/>
            <a:ext cx="6033240" cy="4796640"/>
          </a:xfrm>
          <a:prstGeom prst="rect">
            <a:avLst/>
          </a:prstGeom>
        </p:spPr>
        <p:txBody>
          <a:bodyPr lIns="0" rIns="0" tIns="0" bIns="0">
            <a:noAutofit/>
          </a:bodyPr>
          <a:p>
            <a:endParaRPr b="0" lang="en-US" sz="2000" spc="-1" strike="noStrike">
              <a:latin typeface="Arial"/>
            </a:endParaRPr>
          </a:p>
        </p:txBody>
      </p:sp>
      <p:sp>
        <p:nvSpPr>
          <p:cNvPr id="428" name="CustomShape 3"/>
          <p:cNvSpPr/>
          <p:nvPr/>
        </p:nvSpPr>
        <p:spPr>
          <a:xfrm>
            <a:off x="4278960" y="10157400"/>
            <a:ext cx="3266280" cy="519840"/>
          </a:xfrm>
          <a:prstGeom prst="rect">
            <a:avLst/>
          </a:prstGeom>
          <a:noFill/>
          <a:ln>
            <a:noFill/>
          </a:ln>
        </p:spPr>
        <p:style>
          <a:lnRef idx="0"/>
          <a:fillRef idx="0"/>
          <a:effectRef idx="0"/>
          <a:fontRef idx="minor"/>
        </p:style>
        <p:txBody>
          <a:bodyPr lIns="0" rIns="0" tIns="0" bIns="0" anchor="b">
            <a:noAutofit/>
          </a:bodyPr>
          <a:p>
            <a:pPr algn="r">
              <a:lnSpc>
                <a:spcPct val="100000"/>
              </a:lnSpc>
            </a:pPr>
            <a:fld id="{C12B8504-E6DE-4194-8A40-887EC406B10F}"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6840" cy="68356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43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C657B7E-AABF-4ACC-ACAA-00A58B83EA94}"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193680" cy="3470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37680" cy="547560"/>
          </a:xfrm>
          <a:prstGeom prst="rect">
            <a:avLst/>
          </a:prstGeom>
          <a:ln>
            <a:noFill/>
          </a:ln>
        </p:spPr>
      </p:pic>
      <p:pic>
        <p:nvPicPr>
          <p:cNvPr id="4" name="Grafik 2" descr=""/>
          <p:cNvPicPr/>
          <p:nvPr/>
        </p:nvPicPr>
        <p:blipFill>
          <a:blip r:embed="rId3"/>
          <a:stretch/>
        </p:blipFill>
        <p:spPr>
          <a:xfrm>
            <a:off x="7430400" y="134640"/>
            <a:ext cx="3683520" cy="499680"/>
          </a:xfrm>
          <a:prstGeom prst="rect">
            <a:avLst/>
          </a:prstGeom>
          <a:ln>
            <a:noFill/>
          </a:ln>
        </p:spPr>
      </p:pic>
      <p:sp>
        <p:nvSpPr>
          <p:cNvPr id="5" name="CustomShape 4"/>
          <p:cNvSpPr/>
          <p:nvPr/>
        </p:nvSpPr>
        <p:spPr>
          <a:xfrm>
            <a:off x="912240" y="1268280"/>
            <a:ext cx="9193680" cy="347040"/>
          </a:xfrm>
          <a:prstGeom prst="rect">
            <a:avLst/>
          </a:prstGeom>
          <a:noFill/>
          <a:ln>
            <a:noFill/>
          </a:ln>
        </p:spPr>
        <p:style>
          <a:lnRef idx="0"/>
          <a:fillRef idx="0"/>
          <a:effectRef idx="0"/>
          <a:fontRef idx="minor"/>
        </p:style>
      </p:sp>
      <p:sp>
        <p:nvSpPr>
          <p:cNvPr id="6" name="CustomShape 5"/>
          <p:cNvSpPr/>
          <p:nvPr/>
        </p:nvSpPr>
        <p:spPr>
          <a:xfrm>
            <a:off x="11444760" y="0"/>
            <a:ext cx="726840" cy="68356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69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6840" cy="68356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43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CF1B266-40F2-4741-9911-8552AE22B3F3}"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193680" cy="3470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37680" cy="547560"/>
          </a:xfrm>
          <a:prstGeom prst="rect">
            <a:avLst/>
          </a:prstGeom>
          <a:ln>
            <a:noFill/>
          </a:ln>
        </p:spPr>
      </p:pic>
      <p:pic>
        <p:nvPicPr>
          <p:cNvPr id="50" name="Grafik 2" descr=""/>
          <p:cNvPicPr/>
          <p:nvPr/>
        </p:nvPicPr>
        <p:blipFill>
          <a:blip r:embed="rId3"/>
          <a:stretch/>
        </p:blipFill>
        <p:spPr>
          <a:xfrm>
            <a:off x="7430400" y="134640"/>
            <a:ext cx="3683520" cy="499680"/>
          </a:xfrm>
          <a:prstGeom prst="rect">
            <a:avLst/>
          </a:prstGeom>
          <a:ln>
            <a:noFill/>
          </a:ln>
        </p:spPr>
      </p:pic>
      <p:sp>
        <p:nvSpPr>
          <p:cNvPr id="51" name="CustomShape 4"/>
          <p:cNvSpPr/>
          <p:nvPr/>
        </p:nvSpPr>
        <p:spPr>
          <a:xfrm>
            <a:off x="11444760" y="0"/>
            <a:ext cx="726840" cy="68356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4376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F255AA7-55CB-48B6-A37F-005829114E8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69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6642720"/>
            <a:ext cx="12169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9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11444760" y="0"/>
            <a:ext cx="734400" cy="6843240"/>
          </a:xfrm>
          <a:prstGeom prst="rect">
            <a:avLst/>
          </a:prstGeom>
          <a:solidFill>
            <a:srgbClr val="000000">
              <a:alpha val="10000"/>
            </a:srgbClr>
          </a:solidFill>
          <a:ln>
            <a:noFill/>
          </a:ln>
        </p:spPr>
        <p:style>
          <a:lnRef idx="0"/>
          <a:fillRef idx="0"/>
          <a:effectRef idx="0"/>
          <a:fontRef idx="minor"/>
        </p:style>
      </p:sp>
      <p:sp>
        <p:nvSpPr>
          <p:cNvPr id="132" name="CustomShape 2"/>
          <p:cNvSpPr/>
          <p:nvPr/>
        </p:nvSpPr>
        <p:spPr>
          <a:xfrm>
            <a:off x="11438640" y="6453360"/>
            <a:ext cx="75132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DE82F98-D5B5-4BC4-B125-12D764560B8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3" name="CustomShape 3"/>
          <p:cNvSpPr/>
          <p:nvPr/>
        </p:nvSpPr>
        <p:spPr>
          <a:xfrm>
            <a:off x="912240" y="1268280"/>
            <a:ext cx="9201240" cy="354600"/>
          </a:xfrm>
          <a:prstGeom prst="rect">
            <a:avLst/>
          </a:prstGeom>
          <a:noFill/>
          <a:ln>
            <a:noFill/>
          </a:ln>
        </p:spPr>
        <p:style>
          <a:lnRef idx="0"/>
          <a:fillRef idx="0"/>
          <a:effectRef idx="0"/>
          <a:fontRef idx="minor"/>
        </p:style>
      </p:sp>
      <p:pic>
        <p:nvPicPr>
          <p:cNvPr id="134" name="Picture 19" descr="Logo_TUC_de_RGB"/>
          <p:cNvPicPr/>
          <p:nvPr/>
        </p:nvPicPr>
        <p:blipFill>
          <a:blip r:embed="rId2"/>
          <a:stretch/>
        </p:blipFill>
        <p:spPr>
          <a:xfrm>
            <a:off x="0" y="0"/>
            <a:ext cx="3045240" cy="555120"/>
          </a:xfrm>
          <a:prstGeom prst="rect">
            <a:avLst/>
          </a:prstGeom>
          <a:ln>
            <a:noFill/>
          </a:ln>
        </p:spPr>
      </p:pic>
      <p:pic>
        <p:nvPicPr>
          <p:cNvPr id="135" name="Grafik 2" descr=""/>
          <p:cNvPicPr/>
          <p:nvPr/>
        </p:nvPicPr>
        <p:blipFill>
          <a:blip r:embed="rId3"/>
          <a:stretch/>
        </p:blipFill>
        <p:spPr>
          <a:xfrm>
            <a:off x="7430400" y="134640"/>
            <a:ext cx="3691080" cy="507240"/>
          </a:xfrm>
          <a:prstGeom prst="rect">
            <a:avLst/>
          </a:prstGeom>
          <a:ln>
            <a:noFill/>
          </a:ln>
        </p:spPr>
      </p:pic>
      <p:sp>
        <p:nvSpPr>
          <p:cNvPr id="136" name="CustomShape 4"/>
          <p:cNvSpPr/>
          <p:nvPr/>
        </p:nvSpPr>
        <p:spPr>
          <a:xfrm>
            <a:off x="11444760" y="0"/>
            <a:ext cx="734400" cy="6843240"/>
          </a:xfrm>
          <a:prstGeom prst="rect">
            <a:avLst/>
          </a:prstGeom>
          <a:solidFill>
            <a:srgbClr val="000000">
              <a:alpha val="10000"/>
            </a:srgbClr>
          </a:solidFill>
          <a:ln>
            <a:noFill/>
          </a:ln>
        </p:spPr>
        <p:style>
          <a:lnRef idx="0"/>
          <a:fillRef idx="0"/>
          <a:effectRef idx="0"/>
          <a:fontRef idx="minor"/>
        </p:style>
      </p:sp>
      <p:sp>
        <p:nvSpPr>
          <p:cNvPr id="137" name="CustomShape 5"/>
          <p:cNvSpPr/>
          <p:nvPr/>
        </p:nvSpPr>
        <p:spPr>
          <a:xfrm>
            <a:off x="11438640" y="6453360"/>
            <a:ext cx="75132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5227425-6CB9-4F9B-8FCC-71705664D04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38" name="CustomShape 6"/>
          <p:cNvSpPr/>
          <p:nvPr/>
        </p:nvSpPr>
        <p:spPr>
          <a:xfrm>
            <a:off x="0" y="6642720"/>
            <a:ext cx="121698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39"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0"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4680" cy="6833520"/>
          </a:xfrm>
          <a:prstGeom prst="rect">
            <a:avLst/>
          </a:prstGeom>
          <a:solidFill>
            <a:srgbClr val="000000">
              <a:alpha val="10000"/>
            </a:srgbClr>
          </a:solidFill>
          <a:ln>
            <a:noFill/>
          </a:ln>
        </p:spPr>
        <p:style>
          <a:lnRef idx="0"/>
          <a:fillRef idx="0"/>
          <a:effectRef idx="0"/>
          <a:fontRef idx="minor"/>
        </p:style>
      </p:sp>
      <p:sp>
        <p:nvSpPr>
          <p:cNvPr id="178" name="CustomShape 2"/>
          <p:cNvSpPr/>
          <p:nvPr/>
        </p:nvSpPr>
        <p:spPr>
          <a:xfrm>
            <a:off x="11438640" y="6453360"/>
            <a:ext cx="7416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E899234-2332-48E7-B28B-DCA2683B91D0}"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179" name="CustomShape 3"/>
          <p:cNvSpPr/>
          <p:nvPr/>
        </p:nvSpPr>
        <p:spPr>
          <a:xfrm>
            <a:off x="912240" y="1268280"/>
            <a:ext cx="9191520" cy="344880"/>
          </a:xfrm>
          <a:prstGeom prst="rect">
            <a:avLst/>
          </a:prstGeom>
          <a:noFill/>
          <a:ln>
            <a:noFill/>
          </a:ln>
        </p:spPr>
        <p:style>
          <a:lnRef idx="0"/>
          <a:fillRef idx="0"/>
          <a:effectRef idx="0"/>
          <a:fontRef idx="minor"/>
        </p:style>
      </p:sp>
      <p:pic>
        <p:nvPicPr>
          <p:cNvPr id="180" name="Picture 19" descr="Logo_TUC_de_RGB"/>
          <p:cNvPicPr/>
          <p:nvPr/>
        </p:nvPicPr>
        <p:blipFill>
          <a:blip r:embed="rId2"/>
          <a:stretch/>
        </p:blipFill>
        <p:spPr>
          <a:xfrm>
            <a:off x="0" y="0"/>
            <a:ext cx="3035520" cy="545400"/>
          </a:xfrm>
          <a:prstGeom prst="rect">
            <a:avLst/>
          </a:prstGeom>
          <a:ln>
            <a:noFill/>
          </a:ln>
        </p:spPr>
      </p:pic>
      <p:pic>
        <p:nvPicPr>
          <p:cNvPr id="181" name="Grafik 2" descr=""/>
          <p:cNvPicPr/>
          <p:nvPr/>
        </p:nvPicPr>
        <p:blipFill>
          <a:blip r:embed="rId3"/>
          <a:stretch/>
        </p:blipFill>
        <p:spPr>
          <a:xfrm>
            <a:off x="7430400" y="134640"/>
            <a:ext cx="3681360" cy="497520"/>
          </a:xfrm>
          <a:prstGeom prst="rect">
            <a:avLst/>
          </a:prstGeom>
          <a:ln>
            <a:noFill/>
          </a:ln>
        </p:spPr>
      </p:pic>
      <p:sp>
        <p:nvSpPr>
          <p:cNvPr id="182" name="CustomShape 4"/>
          <p:cNvSpPr/>
          <p:nvPr/>
        </p:nvSpPr>
        <p:spPr>
          <a:xfrm>
            <a:off x="912240" y="1268280"/>
            <a:ext cx="9191520" cy="344880"/>
          </a:xfrm>
          <a:prstGeom prst="rect">
            <a:avLst/>
          </a:prstGeom>
          <a:noFill/>
          <a:ln>
            <a:noFill/>
          </a:ln>
        </p:spPr>
        <p:style>
          <a:lnRef idx="0"/>
          <a:fillRef idx="0"/>
          <a:effectRef idx="0"/>
          <a:fontRef idx="minor"/>
        </p:style>
      </p:sp>
      <p:sp>
        <p:nvSpPr>
          <p:cNvPr id="183" name="CustomShape 5"/>
          <p:cNvSpPr/>
          <p:nvPr/>
        </p:nvSpPr>
        <p:spPr>
          <a:xfrm>
            <a:off x="11444760" y="0"/>
            <a:ext cx="724680" cy="6833520"/>
          </a:xfrm>
          <a:prstGeom prst="rect">
            <a:avLst/>
          </a:prstGeom>
          <a:solidFill>
            <a:srgbClr val="000000">
              <a:alpha val="10000"/>
            </a:srgbClr>
          </a:solidFill>
          <a:ln>
            <a:noFill/>
          </a:ln>
        </p:spPr>
        <p:style>
          <a:lnRef idx="0"/>
          <a:fillRef idx="0"/>
          <a:effectRef idx="0"/>
          <a:fontRef idx="minor"/>
        </p:style>
      </p:sp>
      <p:sp>
        <p:nvSpPr>
          <p:cNvPr id="184" name="CustomShape 6"/>
          <p:cNvSpPr/>
          <p:nvPr/>
        </p:nvSpPr>
        <p:spPr>
          <a:xfrm>
            <a:off x="0" y="6642720"/>
            <a:ext cx="121676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185"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6"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G755L"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hyperlink" Target="https://github.com/ETCE-LAB/teaching-material/blob/master/The-Limits-to-Growth/Exercises/E06-Performance-Economy.pdf" TargetMode="External"/><Relationship Id="rId2"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27400" y="1412640"/>
            <a:ext cx="10346760" cy="11332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230" name="CustomShape 2"/>
          <p:cNvSpPr/>
          <p:nvPr/>
        </p:nvSpPr>
        <p:spPr>
          <a:xfrm>
            <a:off x="527400" y="2852640"/>
            <a:ext cx="10346760" cy="2354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7: Circular Economy</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2"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a:t>
            </a:r>
            <a:r>
              <a:rPr b="0" lang="en-GB" sz="1800" spc="-1" strike="noStrike">
                <a:solidFill>
                  <a:srgbClr val="ffffff"/>
                </a:solidFill>
                <a:latin typeface="DejaVu Sans"/>
                <a:ea typeface="DejaVu Sans"/>
              </a:rPr>
              <a:t>→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3"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5"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So why did we receive submissions for:</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microni</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curry</a:t>
            </a:r>
            <a:r>
              <a:rPr b="0" lang="en-GB" sz="1800" spc="-1" strike="noStrike">
                <a:solidFill>
                  <a:srgbClr val="ffffff"/>
                </a:solidFill>
                <a:latin typeface="DejaVu Sans"/>
                <a:ea typeface="DejaVu Sans"/>
              </a:rPr>
              <a:t>”</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Biryani</a:t>
            </a:r>
            <a:r>
              <a:rPr b="0" lang="en-GB" sz="1800" spc="-1" strike="noStrike">
                <a:solidFill>
                  <a:srgbClr val="ffffff"/>
                </a:solidFill>
                <a:latin typeface="DejaVu Sans"/>
                <a:ea typeface="DejaVu Sans"/>
              </a:rPr>
              <a:t>” </a:t>
            </a:r>
            <a:endParaRPr b="0" lang="en-US" sz="1800" spc="-1" strike="noStrike">
              <a:latin typeface="Arial"/>
            </a:endParaRPr>
          </a:p>
          <a:p>
            <a:pPr>
              <a:lnSpc>
                <a:spcPct val="100000"/>
              </a:lnSpc>
              <a:spcBef>
                <a:spcPts val="360"/>
              </a:spcBef>
            </a:pPr>
            <a:r>
              <a:rPr b="0" lang="en-GB" sz="1800" spc="-1" strike="noStrike">
                <a:solidFill>
                  <a:srgbClr val="ffffff"/>
                </a:solidFill>
                <a:latin typeface="DejaVu Sans"/>
                <a:ea typeface="DejaVu Sans"/>
              </a:rPr>
              <a:t>“</a:t>
            </a:r>
            <a:r>
              <a:rPr b="0" i="1" lang="en-GB" sz="1800" spc="-1" strike="noStrike">
                <a:solidFill>
                  <a:srgbClr val="ffffff"/>
                </a:solidFill>
                <a:latin typeface="DejaVu Sans"/>
                <a:ea typeface="DejaVu Sans"/>
              </a:rPr>
              <a:t>Chicken karrahi</a:t>
            </a:r>
            <a:r>
              <a:rPr b="0" lang="en-GB" sz="1800" spc="-1" strike="noStrike">
                <a:solidFill>
                  <a:srgbClr val="ffffff"/>
                </a:solidFill>
                <a:latin typeface="DejaVu Sans"/>
                <a:ea typeface="DejaVu Sans"/>
              </a:rPr>
              <a:t>”</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6"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58"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Some confusion → “Chicken” is neither a fruit, nor a vegetable!</a:t>
            </a: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So why did we receive submissions for:</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microni</a:t>
            </a:r>
            <a:r>
              <a:rPr b="0" lang="en-GB" sz="1800" spc="-1" strike="noStrike">
                <a:solidFill>
                  <a:srgbClr val="000000"/>
                </a:solidFill>
                <a:latin typeface="DejaVu Sans"/>
                <a:ea typeface="DejaVu Sans"/>
              </a:rPr>
              <a:t>”</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curry</a:t>
            </a:r>
            <a:r>
              <a:rPr b="0" lang="en-GB" sz="1800" spc="-1" strike="noStrike">
                <a:solidFill>
                  <a:srgbClr val="000000"/>
                </a:solidFill>
                <a:latin typeface="DejaVu Sans"/>
                <a:ea typeface="DejaVu Sans"/>
              </a:rPr>
              <a:t>”</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Biryani</a:t>
            </a:r>
            <a:r>
              <a:rPr b="0" lang="en-GB" sz="1800" spc="-1" strike="noStrike">
                <a:solidFill>
                  <a:srgbClr val="000000"/>
                </a:solidFill>
                <a:latin typeface="DejaVu Sans"/>
                <a:ea typeface="DejaVu Sans"/>
              </a:rPr>
              <a:t>” </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Chicken karrahi</a:t>
            </a:r>
            <a:r>
              <a:rPr b="0" lang="en-GB" sz="1800" spc="-1" strike="noStrike">
                <a:solidFill>
                  <a:srgbClr val="000000"/>
                </a:solidFill>
                <a:latin typeface="DejaVu Sans"/>
                <a:ea typeface="DejaVu Sans"/>
              </a:rPr>
              <a:t>” </a:t>
            </a:r>
            <a:endParaRPr b="0" lang="en-US" sz="1800" spc="-1" strike="noStrike">
              <a:latin typeface="Arial"/>
            </a:endParaRPr>
          </a:p>
        </p:txBody>
      </p:sp>
      <p:sp>
        <p:nvSpPr>
          <p:cNvPr id="259"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61"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GB" sz="1800" spc="-1" strike="noStrike">
                <a:solidFill>
                  <a:srgbClr val="000000"/>
                </a:solidFill>
                <a:latin typeface="DejaVu Sans"/>
                <a:ea typeface="DejaVu Sans"/>
              </a:rPr>
              <a:t> </a:t>
            </a: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How easy difficult was it to use/understand openLCA?</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a) easy</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b) okay</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c) difficult</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d) impossible</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62"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latin typeface="Arial"/>
            </a:endParaRPr>
          </a:p>
        </p:txBody>
      </p:sp>
      <p:sp>
        <p:nvSpPr>
          <p:cNvPr id="264"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8080" cy="4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66" name="CustomShape 2"/>
          <p:cNvSpPr/>
          <p:nvPr/>
        </p:nvSpPr>
        <p:spPr>
          <a:xfrm>
            <a:off x="335520" y="1268280"/>
            <a:ext cx="10738080" cy="502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US" sz="1800" spc="-1" strike="noStrike">
              <a:latin typeface="Arial"/>
            </a:endParaRPr>
          </a:p>
        </p:txBody>
      </p:sp>
      <p:sp>
        <p:nvSpPr>
          <p:cNvPr id="267"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
        <p:nvSpPr>
          <p:cNvPr id="268" name="CustomShape 4"/>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9" name="CustomShape 5"/>
          <p:cNvSpPr/>
          <p:nvPr/>
        </p:nvSpPr>
        <p:spPr>
          <a:xfrm>
            <a:off x="263520" y="6492240"/>
            <a:ext cx="10792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37000" cy="48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1" name="CustomShape 2"/>
          <p:cNvSpPr/>
          <p:nvPr/>
        </p:nvSpPr>
        <p:spPr>
          <a:xfrm>
            <a:off x="335520" y="1268280"/>
            <a:ext cx="10737000" cy="502452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72" name="CustomShape 3"/>
          <p:cNvSpPr/>
          <p:nvPr/>
        </p:nvSpPr>
        <p:spPr>
          <a:xfrm>
            <a:off x="432720" y="1148040"/>
            <a:ext cx="10346040" cy="4867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US" sz="2200" spc="-1" strike="noStrike">
              <a:latin typeface="Arial"/>
            </a:endParaRPr>
          </a:p>
        </p:txBody>
      </p:sp>
      <p:sp>
        <p:nvSpPr>
          <p:cNvPr id="273" name="CustomShape 4"/>
          <p:cNvSpPr/>
          <p:nvPr/>
        </p:nvSpPr>
        <p:spPr>
          <a:xfrm>
            <a:off x="335520" y="310896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263520" y="6411600"/>
            <a:ext cx="646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5" name="CustomShape 2"/>
          <p:cNvSpPr/>
          <p:nvPr/>
        </p:nvSpPr>
        <p:spPr>
          <a:xfrm>
            <a:off x="7866360" y="1459440"/>
            <a:ext cx="3210480" cy="46692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76" name="" descr=""/>
          <p:cNvPicPr/>
          <p:nvPr/>
        </p:nvPicPr>
        <p:blipFill>
          <a:blip r:embed="rId1"/>
          <a:stretch/>
        </p:blipFill>
        <p:spPr>
          <a:xfrm>
            <a:off x="290880" y="2299320"/>
            <a:ext cx="11336040" cy="2720880"/>
          </a:xfrm>
          <a:prstGeom prst="rect">
            <a:avLst/>
          </a:prstGeom>
          <a:ln>
            <a:noFill/>
          </a:ln>
        </p:spPr>
      </p:pic>
      <p:sp>
        <p:nvSpPr>
          <p:cNvPr id="277" name="CustomShape 3"/>
          <p:cNvSpPr/>
          <p:nvPr/>
        </p:nvSpPr>
        <p:spPr>
          <a:xfrm>
            <a:off x="335520" y="764640"/>
            <a:ext cx="10737000" cy="48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78" name="CustomShape 4"/>
          <p:cNvSpPr/>
          <p:nvPr/>
        </p:nvSpPr>
        <p:spPr>
          <a:xfrm>
            <a:off x="432720" y="1148040"/>
            <a:ext cx="10346040" cy="4867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0" name="CustomShape 2"/>
          <p:cNvSpPr/>
          <p:nvPr/>
        </p:nvSpPr>
        <p:spPr>
          <a:xfrm>
            <a:off x="335520" y="1268640"/>
            <a:ext cx="10740240" cy="50277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US" sz="1800" spc="-1" strike="noStrike">
              <a:latin typeface="Arial"/>
            </a:endParaRPr>
          </a:p>
        </p:txBody>
      </p:sp>
      <p:sp>
        <p:nvSpPr>
          <p:cNvPr id="281" name="CustomShape 3"/>
          <p:cNvSpPr/>
          <p:nvPr/>
        </p:nvSpPr>
        <p:spPr>
          <a:xfrm>
            <a:off x="335520" y="2859120"/>
            <a:ext cx="1057176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2" name="CustomShape 4"/>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84" name="CustomShape 2"/>
          <p:cNvSpPr/>
          <p:nvPr/>
        </p:nvSpPr>
        <p:spPr>
          <a:xfrm>
            <a:off x="335520" y="1268640"/>
            <a:ext cx="10740240" cy="50277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285" name="CustomShape 3"/>
          <p:cNvSpPr/>
          <p:nvPr/>
        </p:nvSpPr>
        <p:spPr>
          <a:xfrm>
            <a:off x="335520" y="2859120"/>
            <a:ext cx="1057176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6" name="CustomShape 4"/>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30880" cy="481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2" name="CustomShape 2"/>
          <p:cNvSpPr/>
          <p:nvPr/>
        </p:nvSpPr>
        <p:spPr>
          <a:xfrm>
            <a:off x="335520" y="1268280"/>
            <a:ext cx="10730880" cy="5018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6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76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1268640"/>
            <a:ext cx="10741320" cy="50288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US" sz="1800" spc="-1" strike="noStrike">
              <a:latin typeface="Arial"/>
            </a:endParaRPr>
          </a:p>
        </p:txBody>
      </p:sp>
      <p:sp>
        <p:nvSpPr>
          <p:cNvPr id="288" name="CustomShape 2"/>
          <p:cNvSpPr/>
          <p:nvPr/>
        </p:nvSpPr>
        <p:spPr>
          <a:xfrm>
            <a:off x="335520" y="2859120"/>
            <a:ext cx="1057284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9" name="CustomShape 3"/>
          <p:cNvSpPr/>
          <p:nvPr/>
        </p:nvSpPr>
        <p:spPr>
          <a:xfrm>
            <a:off x="263520" y="6411600"/>
            <a:ext cx="646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290" name="CustomShape 4"/>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91" name="CustomShape 5"/>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263520" y="6411600"/>
            <a:ext cx="6468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93" name="" descr=""/>
          <p:cNvPicPr/>
          <p:nvPr/>
        </p:nvPicPr>
        <p:blipFill>
          <a:blip r:embed="rId1"/>
          <a:stretch/>
        </p:blipFill>
        <p:spPr>
          <a:xfrm>
            <a:off x="817560" y="1555560"/>
            <a:ext cx="9820440" cy="5321520"/>
          </a:xfrm>
          <a:prstGeom prst="rect">
            <a:avLst/>
          </a:prstGeom>
          <a:ln>
            <a:noFill/>
          </a:ln>
        </p:spPr>
      </p:pic>
      <p:sp>
        <p:nvSpPr>
          <p:cNvPr id="294" name="CustomShape 2"/>
          <p:cNvSpPr/>
          <p:nvPr/>
        </p:nvSpPr>
        <p:spPr>
          <a:xfrm>
            <a:off x="335520" y="764640"/>
            <a:ext cx="10737000" cy="48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5" name="CustomShape 3"/>
          <p:cNvSpPr/>
          <p:nvPr/>
        </p:nvSpPr>
        <p:spPr>
          <a:xfrm>
            <a:off x="432720" y="1148040"/>
            <a:ext cx="10346040" cy="4867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8800" cy="48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297" name="CustomShape 2"/>
          <p:cNvSpPr/>
          <p:nvPr/>
        </p:nvSpPr>
        <p:spPr>
          <a:xfrm>
            <a:off x="263520" y="6411600"/>
            <a:ext cx="77734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98" name="" descr=""/>
          <p:cNvPicPr/>
          <p:nvPr/>
        </p:nvPicPr>
        <p:blipFill>
          <a:blip r:embed="rId3"/>
          <a:stretch/>
        </p:blipFill>
        <p:spPr>
          <a:xfrm>
            <a:off x="548640" y="1645920"/>
            <a:ext cx="5110560" cy="3830760"/>
          </a:xfrm>
          <a:prstGeom prst="rect">
            <a:avLst/>
          </a:prstGeom>
          <a:ln>
            <a:noFill/>
          </a:ln>
        </p:spPr>
      </p:pic>
      <p:pic>
        <p:nvPicPr>
          <p:cNvPr id="299" name="" descr=""/>
          <p:cNvPicPr/>
          <p:nvPr/>
        </p:nvPicPr>
        <p:blipFill>
          <a:blip r:embed="rId4"/>
          <a:stretch/>
        </p:blipFill>
        <p:spPr>
          <a:xfrm>
            <a:off x="6035040" y="2661120"/>
            <a:ext cx="4946040" cy="3272760"/>
          </a:xfrm>
          <a:prstGeom prst="rect">
            <a:avLst/>
          </a:prstGeom>
          <a:ln>
            <a:noFill/>
          </a:ln>
        </p:spPr>
      </p:pic>
      <p:sp>
        <p:nvSpPr>
          <p:cNvPr id="300" name="CustomShape 3"/>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2" name="CustomShape 2"/>
          <p:cNvSpPr/>
          <p:nvPr/>
        </p:nvSpPr>
        <p:spPr>
          <a:xfrm>
            <a:off x="263520" y="6411600"/>
            <a:ext cx="1087236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03" name="Grafik 3_0" descr=""/>
          <p:cNvPicPr/>
          <p:nvPr/>
        </p:nvPicPr>
        <p:blipFill>
          <a:blip r:embed="rId2"/>
          <a:stretch/>
        </p:blipFill>
        <p:spPr>
          <a:xfrm>
            <a:off x="516600" y="1917360"/>
            <a:ext cx="5839560" cy="3011040"/>
          </a:xfrm>
          <a:prstGeom prst="rect">
            <a:avLst/>
          </a:prstGeom>
          <a:ln>
            <a:noFill/>
          </a:ln>
        </p:spPr>
      </p:pic>
      <p:pic>
        <p:nvPicPr>
          <p:cNvPr id="304" name="" descr=""/>
          <p:cNvPicPr/>
          <p:nvPr/>
        </p:nvPicPr>
        <p:blipFill>
          <a:blip r:embed="rId3"/>
          <a:stretch/>
        </p:blipFill>
        <p:spPr>
          <a:xfrm>
            <a:off x="6701400" y="1674360"/>
            <a:ext cx="4511880" cy="3634920"/>
          </a:xfrm>
          <a:prstGeom prst="rect">
            <a:avLst/>
          </a:prstGeom>
          <a:ln>
            <a:noFill/>
          </a:ln>
        </p:spPr>
      </p:pic>
      <p:sp>
        <p:nvSpPr>
          <p:cNvPr id="305" name="CustomShape 3"/>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07" name="CustomShape 2"/>
          <p:cNvSpPr/>
          <p:nvPr/>
        </p:nvSpPr>
        <p:spPr>
          <a:xfrm>
            <a:off x="335520" y="1268640"/>
            <a:ext cx="10740240" cy="50277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08" name="CustomShape 3"/>
          <p:cNvSpPr/>
          <p:nvPr/>
        </p:nvSpPr>
        <p:spPr>
          <a:xfrm>
            <a:off x="865440" y="2859120"/>
            <a:ext cx="9919080" cy="1870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060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060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09" name="CustomShape 4"/>
          <p:cNvSpPr/>
          <p:nvPr/>
        </p:nvSpPr>
        <p:spPr>
          <a:xfrm>
            <a:off x="263520" y="6411600"/>
            <a:ext cx="108723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10" name="CustomShape 5"/>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pic>
        <p:nvPicPr>
          <p:cNvPr id="312" name="" descr=""/>
          <p:cNvPicPr/>
          <p:nvPr/>
        </p:nvPicPr>
        <p:blipFill>
          <a:blip r:embed="rId1"/>
          <a:stretch/>
        </p:blipFill>
        <p:spPr>
          <a:xfrm>
            <a:off x="2514600" y="1734840"/>
            <a:ext cx="5298840" cy="3972240"/>
          </a:xfrm>
          <a:prstGeom prst="rect">
            <a:avLst/>
          </a:prstGeom>
          <a:ln>
            <a:noFill/>
          </a:ln>
        </p:spPr>
      </p:pic>
      <p:sp>
        <p:nvSpPr>
          <p:cNvPr id="313" name="CustomShape 2"/>
          <p:cNvSpPr/>
          <p:nvPr/>
        </p:nvSpPr>
        <p:spPr>
          <a:xfrm>
            <a:off x="263520" y="6051600"/>
            <a:ext cx="1087236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314" name="CustomShape 3"/>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7000" cy="48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16" name="CustomShape 2"/>
          <p:cNvSpPr/>
          <p:nvPr/>
        </p:nvSpPr>
        <p:spPr>
          <a:xfrm>
            <a:off x="335520" y="1268280"/>
            <a:ext cx="10627560" cy="5024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317" name="CustomShape 3"/>
          <p:cNvSpPr/>
          <p:nvPr/>
        </p:nvSpPr>
        <p:spPr>
          <a:xfrm>
            <a:off x="432720" y="1148040"/>
            <a:ext cx="10346040" cy="4867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
        <p:nvSpPr>
          <p:cNvPr id="318" name="CustomShape 4"/>
          <p:cNvSpPr/>
          <p:nvPr/>
        </p:nvSpPr>
        <p:spPr>
          <a:xfrm>
            <a:off x="335520" y="5943600"/>
            <a:ext cx="3465000" cy="10789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1268640"/>
            <a:ext cx="10741320" cy="50288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320" name="CustomShape 2"/>
          <p:cNvSpPr/>
          <p:nvPr/>
        </p:nvSpPr>
        <p:spPr>
          <a:xfrm>
            <a:off x="3526920" y="2859120"/>
            <a:ext cx="434412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263520" y="6415200"/>
            <a:ext cx="646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22" name="" descr=""/>
          <p:cNvPicPr/>
          <p:nvPr/>
        </p:nvPicPr>
        <p:blipFill>
          <a:blip r:embed="rId1"/>
          <a:stretch/>
        </p:blipFill>
        <p:spPr>
          <a:xfrm>
            <a:off x="343800" y="1749240"/>
            <a:ext cx="11302920" cy="3728520"/>
          </a:xfrm>
          <a:prstGeom prst="rect">
            <a:avLst/>
          </a:prstGeom>
          <a:ln>
            <a:noFill/>
          </a:ln>
        </p:spPr>
      </p:pic>
      <p:sp>
        <p:nvSpPr>
          <p:cNvPr id="323" name="CustomShape 2"/>
          <p:cNvSpPr/>
          <p:nvPr/>
        </p:nvSpPr>
        <p:spPr>
          <a:xfrm>
            <a:off x="432720" y="1148040"/>
            <a:ext cx="10347840" cy="4885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US" sz="2200" spc="-1" strike="noStrike">
              <a:latin typeface="Arial"/>
            </a:endParaRPr>
          </a:p>
        </p:txBody>
      </p:sp>
      <p:sp>
        <p:nvSpPr>
          <p:cNvPr id="324" name="CustomShape 3"/>
          <p:cNvSpPr/>
          <p:nvPr/>
        </p:nvSpPr>
        <p:spPr>
          <a:xfrm>
            <a:off x="335520" y="764640"/>
            <a:ext cx="10737000" cy="487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6"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28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528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Therefore:</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Consume less</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Make stuff last longer</a:t>
            </a:r>
            <a:endParaRPr b="0" lang="en-US" sz="1800" spc="-1" strike="noStrike">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US" sz="1800" spc="-1" strike="noStrike">
              <a:latin typeface="Arial"/>
            </a:endParaRPr>
          </a:p>
        </p:txBody>
      </p:sp>
      <p:sp>
        <p:nvSpPr>
          <p:cNvPr id="327"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News/Updates</a:t>
            </a:r>
            <a:endParaRPr b="0" lang="en-US" sz="3000" spc="-1" strike="noStrike">
              <a:latin typeface="Arial"/>
            </a:endParaRPr>
          </a:p>
        </p:txBody>
      </p:sp>
      <p:sp>
        <p:nvSpPr>
          <p:cNvPr id="234"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Introduction</a:t>
            </a:r>
            <a:endParaRPr b="0" lang="en-US" sz="2400" spc="-1" strike="noStrike">
              <a:latin typeface="Arial"/>
            </a:endParaRPr>
          </a:p>
        </p:txBody>
      </p:sp>
      <p:sp>
        <p:nvSpPr>
          <p:cNvPr id="329"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528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US" sz="1800" spc="-1" strike="noStrike">
              <a:latin typeface="Arial"/>
            </a:endParaRPr>
          </a:p>
          <a:p>
            <a:pPr marL="216000" indent="-21528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US" sz="1800" spc="-1" strike="noStrike">
              <a:latin typeface="Arial"/>
            </a:endParaRPr>
          </a:p>
        </p:txBody>
      </p:sp>
      <p:sp>
        <p:nvSpPr>
          <p:cNvPr id="330"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The Circular economy</a:t>
            </a:r>
            <a:endParaRPr b="0" lang="en-US" sz="3000" spc="-1" strike="noStrike">
              <a:latin typeface="Arial"/>
            </a:endParaRPr>
          </a:p>
        </p:txBody>
      </p:sp>
      <p:sp>
        <p:nvSpPr>
          <p:cNvPr id="332"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334" name="CustomShape 2"/>
          <p:cNvSpPr/>
          <p:nvPr/>
        </p:nvSpPr>
        <p:spPr>
          <a:xfrm>
            <a:off x="263520" y="6411600"/>
            <a:ext cx="1042848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335" name="" descr=""/>
          <p:cNvPicPr/>
          <p:nvPr/>
        </p:nvPicPr>
        <p:blipFill>
          <a:blip r:embed="rId2"/>
          <a:stretch/>
        </p:blipFill>
        <p:spPr>
          <a:xfrm>
            <a:off x="2772000" y="670680"/>
            <a:ext cx="6611400" cy="66204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263520" y="6411600"/>
            <a:ext cx="9115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337" name="CustomShape 2"/>
          <p:cNvSpPr/>
          <p:nvPr/>
        </p:nvSpPr>
        <p:spPr>
          <a:xfrm>
            <a:off x="349200" y="1600200"/>
            <a:ext cx="9592560" cy="342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
        <p:nvSpPr>
          <p:cNvPr id="338"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39"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263520" y="6381000"/>
            <a:ext cx="755172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341" name="CustomShape 2"/>
          <p:cNvSpPr/>
          <p:nvPr/>
        </p:nvSpPr>
        <p:spPr>
          <a:xfrm>
            <a:off x="419760" y="1655280"/>
            <a:ext cx="10569960" cy="19861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2"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3"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263520" y="6129000"/>
            <a:ext cx="7551720" cy="50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345" name="CustomShape 2"/>
          <p:cNvSpPr/>
          <p:nvPr/>
        </p:nvSpPr>
        <p:spPr>
          <a:xfrm>
            <a:off x="419760" y="1655280"/>
            <a:ext cx="10569960" cy="19861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346" name="CustomShape 3"/>
          <p:cNvSpPr/>
          <p:nvPr/>
        </p:nvSpPr>
        <p:spPr>
          <a:xfrm>
            <a:off x="419760" y="3995280"/>
            <a:ext cx="10569960" cy="147744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
        <p:nvSpPr>
          <p:cNvPr id="347" name="CustomShape 4"/>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48" name="CustomShape 5"/>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2859120"/>
            <a:ext cx="10569960" cy="1470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US" sz="1800" spc="-1" strike="noStrike">
              <a:latin typeface="Arial"/>
            </a:endParaRPr>
          </a:p>
        </p:txBody>
      </p:sp>
      <p:sp>
        <p:nvSpPr>
          <p:cNvPr id="350"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51"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(Industrial) Economy</a:t>
            </a:r>
            <a:endParaRPr b="0" lang="en-US" sz="2400" spc="-1" strike="noStrike">
              <a:latin typeface="Arial"/>
            </a:endParaRPr>
          </a:p>
        </p:txBody>
      </p:sp>
      <p:sp>
        <p:nvSpPr>
          <p:cNvPr id="352"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2859120"/>
            <a:ext cx="10569960" cy="1013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354" name="CustomShape 2"/>
          <p:cNvSpPr/>
          <p:nvPr/>
        </p:nvSpPr>
        <p:spPr>
          <a:xfrm>
            <a:off x="263520" y="6411600"/>
            <a:ext cx="10466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
        <p:nvSpPr>
          <p:cNvPr id="355"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56"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58" name="" descr=""/>
          <p:cNvPicPr/>
          <p:nvPr/>
        </p:nvPicPr>
        <p:blipFill>
          <a:blip r:embed="rId1"/>
          <a:stretch/>
        </p:blipFill>
        <p:spPr>
          <a:xfrm>
            <a:off x="2549160" y="1371600"/>
            <a:ext cx="6820200" cy="5141880"/>
          </a:xfrm>
          <a:prstGeom prst="rect">
            <a:avLst/>
          </a:prstGeom>
          <a:ln>
            <a:noFill/>
          </a:ln>
        </p:spPr>
      </p:pic>
      <p:sp>
        <p:nvSpPr>
          <p:cNvPr id="359" name="CustomShape 2"/>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0"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2" name="CustomShape 2"/>
          <p:cNvSpPr/>
          <p:nvPr/>
        </p:nvSpPr>
        <p:spPr>
          <a:xfrm>
            <a:off x="335520" y="1268280"/>
            <a:ext cx="4218120" cy="50259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363" name="" descr=""/>
          <p:cNvPicPr/>
          <p:nvPr/>
        </p:nvPicPr>
        <p:blipFill>
          <a:blip r:embed="rId1"/>
          <a:stretch/>
        </p:blipFill>
        <p:spPr>
          <a:xfrm>
            <a:off x="4983120" y="360000"/>
            <a:ext cx="7126920" cy="6121080"/>
          </a:xfrm>
          <a:prstGeom prst="rect">
            <a:avLst/>
          </a:prstGeom>
          <a:ln>
            <a:noFill/>
          </a:ln>
        </p:spPr>
      </p:pic>
      <p:sp>
        <p:nvSpPr>
          <p:cNvPr id="364"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65"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Arial Unicode MS"/>
                <a:ea typeface="DejaVu Sans"/>
              </a:rPr>
              <a:t>Course Evaluation</a:t>
            </a:r>
            <a:endParaRPr b="0" lang="en-US" sz="2400" spc="-1" strike="noStrike">
              <a:latin typeface="Arial"/>
            </a:endParaRPr>
          </a:p>
        </p:txBody>
      </p:sp>
      <p:sp>
        <p:nvSpPr>
          <p:cNvPr id="236" name="CustomShape 2"/>
          <p:cNvSpPr/>
          <p:nvPr/>
        </p:nvSpPr>
        <p:spPr>
          <a:xfrm>
            <a:off x="487800" y="1420920"/>
            <a:ext cx="5595840" cy="50364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Arial"/>
                <a:ea typeface="DejaVu Sans"/>
              </a:rPr>
              <a:t>Link: </a:t>
            </a:r>
            <a:r>
              <a:rPr b="0" lang="de-DE" sz="1800" spc="-1" strike="noStrike" u="sng">
                <a:solidFill>
                  <a:srgbClr val="0000ff"/>
                </a:solidFill>
                <a:uFillTx/>
                <a:latin typeface="Arial"/>
                <a:ea typeface="DejaVu Sans"/>
                <a:hlinkClick r:id="rId1"/>
              </a:rPr>
              <a:t>Click Me</a:t>
            </a:r>
            <a:r>
              <a:rPr b="0" lang="de-DE" sz="1800" spc="-1" strike="noStrike">
                <a:solidFill>
                  <a:srgbClr val="000000"/>
                </a:solidFill>
                <a:latin typeface="Arial"/>
                <a:ea typeface="DejaVu Sans"/>
              </a:rPr>
              <a:t>	</a:t>
            </a:r>
            <a:r>
              <a:rPr b="0" lang="de-DE" sz="1800" spc="-1" strike="noStrike">
                <a:solidFill>
                  <a:srgbClr val="000000"/>
                </a:solidFill>
                <a:latin typeface="Arial"/>
                <a:ea typeface="DejaVu Sans"/>
              </a:rPr>
              <a:t> </a:t>
            </a:r>
            <a:endParaRPr b="0" lang="en-US" sz="1800" spc="-1" strike="noStrike">
              <a:latin typeface="Arial"/>
            </a:endParaRPr>
          </a:p>
        </p:txBody>
      </p:sp>
      <p:pic>
        <p:nvPicPr>
          <p:cNvPr id="237" name="Grafik 11_0" descr=""/>
          <p:cNvPicPr/>
          <p:nvPr/>
        </p:nvPicPr>
        <p:blipFill>
          <a:blip r:embed="rId2"/>
          <a:stretch/>
        </p:blipFill>
        <p:spPr>
          <a:xfrm>
            <a:off x="6944400" y="2194920"/>
            <a:ext cx="3751560" cy="37515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1268280"/>
            <a:ext cx="4218120" cy="50259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sp>
        <p:nvSpPr>
          <p:cNvPr id="367"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68" name="" descr=""/>
          <p:cNvPicPr/>
          <p:nvPr/>
        </p:nvPicPr>
        <p:blipFill>
          <a:blip r:embed="rId1"/>
          <a:stretch/>
        </p:blipFill>
        <p:spPr>
          <a:xfrm>
            <a:off x="4983120" y="360000"/>
            <a:ext cx="7127280" cy="6118920"/>
          </a:xfrm>
          <a:prstGeom prst="rect">
            <a:avLst/>
          </a:prstGeom>
          <a:ln>
            <a:noFill/>
          </a:ln>
        </p:spPr>
      </p:pic>
      <p:sp>
        <p:nvSpPr>
          <p:cNvPr id="369"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0"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 descr=""/>
          <p:cNvPicPr/>
          <p:nvPr/>
        </p:nvPicPr>
        <p:blipFill>
          <a:blip r:embed="rId1"/>
          <a:stretch/>
        </p:blipFill>
        <p:spPr>
          <a:xfrm>
            <a:off x="1753920" y="1262520"/>
            <a:ext cx="8220960" cy="5097240"/>
          </a:xfrm>
          <a:prstGeom prst="rect">
            <a:avLst/>
          </a:prstGeom>
          <a:ln>
            <a:noFill/>
          </a:ln>
        </p:spPr>
      </p:pic>
      <p:sp>
        <p:nvSpPr>
          <p:cNvPr id="372" name="CustomShape 1"/>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3" name="CustomShape 2"/>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4"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1679400"/>
            <a:ext cx="5181480" cy="472284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6" name="" descr=""/>
          <p:cNvPicPr/>
          <p:nvPr/>
        </p:nvPicPr>
        <p:blipFill>
          <a:blip r:embed="rId1"/>
          <a:stretch/>
        </p:blipFill>
        <p:spPr>
          <a:xfrm>
            <a:off x="5525640" y="1679400"/>
            <a:ext cx="5934960" cy="4813200"/>
          </a:xfrm>
          <a:prstGeom prst="rect">
            <a:avLst/>
          </a:prstGeom>
          <a:ln>
            <a:noFill/>
          </a:ln>
        </p:spPr>
      </p:pic>
      <p:sp>
        <p:nvSpPr>
          <p:cNvPr id="377"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78" name="CustomShape 3"/>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79" name="CustomShape 4"/>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 descr=""/>
          <p:cNvPicPr/>
          <p:nvPr/>
        </p:nvPicPr>
        <p:blipFill>
          <a:blip r:embed="rId1"/>
          <a:stretch/>
        </p:blipFill>
        <p:spPr>
          <a:xfrm>
            <a:off x="1828800" y="1786320"/>
            <a:ext cx="8220960" cy="4616640"/>
          </a:xfrm>
          <a:prstGeom prst="rect">
            <a:avLst/>
          </a:prstGeom>
          <a:ln>
            <a:noFill/>
          </a:ln>
        </p:spPr>
      </p:pic>
      <p:sp>
        <p:nvSpPr>
          <p:cNvPr id="381" name="CustomShape 1"/>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82" name="CustomShape 2"/>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Circular Economy</a:t>
            </a:r>
            <a:endParaRPr b="0" lang="en-US" sz="2400" spc="-1" strike="noStrike">
              <a:latin typeface="Arial"/>
            </a:endParaRPr>
          </a:p>
        </p:txBody>
      </p:sp>
      <p:sp>
        <p:nvSpPr>
          <p:cNvPr id="383"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Performance Economy</a:t>
            </a:r>
            <a:endParaRPr b="0" lang="en-US" sz="3000" spc="-1" strike="noStrike">
              <a:latin typeface="Arial"/>
            </a:endParaRPr>
          </a:p>
        </p:txBody>
      </p:sp>
      <p:sp>
        <p:nvSpPr>
          <p:cNvPr id="385"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387" name="" descr=""/>
          <p:cNvPicPr/>
          <p:nvPr/>
        </p:nvPicPr>
        <p:blipFill>
          <a:blip r:embed="rId1"/>
          <a:stretch/>
        </p:blipFill>
        <p:spPr>
          <a:xfrm>
            <a:off x="2244960" y="1006920"/>
            <a:ext cx="6890400" cy="5156640"/>
          </a:xfrm>
          <a:prstGeom prst="rect">
            <a:avLst/>
          </a:prstGeom>
          <a:ln>
            <a:noFill/>
          </a:ln>
        </p:spPr>
      </p:pic>
      <p:sp>
        <p:nvSpPr>
          <p:cNvPr id="388"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390" name="CustomShape 2"/>
          <p:cNvSpPr/>
          <p:nvPr/>
        </p:nvSpPr>
        <p:spPr>
          <a:xfrm>
            <a:off x="335520" y="2859120"/>
            <a:ext cx="10569960" cy="1470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391" name="CustomShape 3"/>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3"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94" name="CustomShape 3"/>
          <p:cNvSpPr/>
          <p:nvPr/>
        </p:nvSpPr>
        <p:spPr>
          <a:xfrm>
            <a:off x="335520" y="1828800"/>
            <a:ext cx="10738440" cy="43297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20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6"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97" name="CustomShape 3"/>
          <p:cNvSpPr/>
          <p:nvPr/>
        </p:nvSpPr>
        <p:spPr>
          <a:xfrm>
            <a:off x="335520" y="1828800"/>
            <a:ext cx="10738440" cy="43297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20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720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99"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400" name="CustomShape 3"/>
          <p:cNvSpPr/>
          <p:nvPr/>
        </p:nvSpPr>
        <p:spPr>
          <a:xfrm>
            <a:off x="335520" y="1828800"/>
            <a:ext cx="10738440" cy="432972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8720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8720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8720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We are hiring!</a:t>
            </a:r>
            <a:endParaRPr b="0" lang="en-US" sz="2400" spc="-1" strike="noStrike">
              <a:latin typeface="Arial"/>
            </a:endParaRPr>
          </a:p>
        </p:txBody>
      </p:sp>
      <p:sp>
        <p:nvSpPr>
          <p:cNvPr id="239"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chor="ctr">
            <a:noAutofit/>
          </a:bodyPr>
          <a:p>
            <a:pPr marL="195120" indent="-1879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Automated gourmet mushroom farming system</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Harvest mushrooms with a robot arm</a:t>
            </a:r>
            <a:endParaRPr b="0" lang="en-US" sz="1800" spc="-1" strike="noStrike">
              <a:latin typeface="Arial"/>
            </a:endParaRPr>
          </a:p>
          <a:p>
            <a:pPr marL="195120" indent="-1879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Duration → August 2022 until June 2023</a:t>
            </a:r>
            <a:endParaRPr b="0" lang="en-US" sz="1800" spc="-1" strike="noStrike">
              <a:latin typeface="Arial"/>
            </a:endParaRPr>
          </a:p>
          <a:p>
            <a:pPr marL="195120" indent="-1879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Arial"/>
            </a:endParaRPr>
          </a:p>
          <a:p>
            <a:pPr marL="195120" indent="-1879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Later: Research assistant (50-60% E13)</a:t>
            </a:r>
            <a:endParaRPr b="0" lang="en-US" sz="1800" spc="-1" strike="noStrike">
              <a:latin typeface="Arial"/>
            </a:endParaRPr>
          </a:p>
          <a:p>
            <a:pPr marL="195120" indent="-1879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etce-ltg@tu-clausthal.de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02"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03" name="CustomShape 3"/>
          <p:cNvSpPr/>
          <p:nvPr/>
        </p:nvSpPr>
        <p:spPr>
          <a:xfrm>
            <a:off x="335520" y="1571400"/>
            <a:ext cx="4234320" cy="472284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04" name="" descr=""/>
          <p:cNvPicPr/>
          <p:nvPr/>
        </p:nvPicPr>
        <p:blipFill>
          <a:blip r:embed="rId1"/>
          <a:stretch/>
        </p:blipFill>
        <p:spPr>
          <a:xfrm>
            <a:off x="4173120" y="703800"/>
            <a:ext cx="7417440" cy="50511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06"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07" name="CustomShape 3"/>
          <p:cNvSpPr/>
          <p:nvPr/>
        </p:nvSpPr>
        <p:spPr>
          <a:xfrm>
            <a:off x="335520" y="1571400"/>
            <a:ext cx="4234320" cy="472284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720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408" name="" descr=""/>
          <p:cNvPicPr/>
          <p:nvPr/>
        </p:nvPicPr>
        <p:blipFill>
          <a:blip r:embed="rId1"/>
          <a:stretch/>
        </p:blipFill>
        <p:spPr>
          <a:xfrm>
            <a:off x="4173120" y="704160"/>
            <a:ext cx="7417440" cy="50511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410" name="CustomShape 2"/>
          <p:cNvSpPr/>
          <p:nvPr/>
        </p:nvSpPr>
        <p:spPr>
          <a:xfrm>
            <a:off x="263520" y="6411600"/>
            <a:ext cx="646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411" name="CustomShape 3"/>
          <p:cNvSpPr/>
          <p:nvPr/>
        </p:nvSpPr>
        <p:spPr>
          <a:xfrm>
            <a:off x="335520" y="1571400"/>
            <a:ext cx="4234320" cy="472284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872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8720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8720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412" name="" descr=""/>
          <p:cNvPicPr/>
          <p:nvPr/>
        </p:nvPicPr>
        <p:blipFill>
          <a:blip r:embed="rId1"/>
          <a:stretch/>
        </p:blipFill>
        <p:spPr>
          <a:xfrm>
            <a:off x="4173120" y="704160"/>
            <a:ext cx="7417440" cy="50511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414"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29440" cy="480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416" name="CustomShape 2"/>
          <p:cNvSpPr/>
          <p:nvPr/>
        </p:nvSpPr>
        <p:spPr>
          <a:xfrm>
            <a:off x="335520" y="1268640"/>
            <a:ext cx="10729440" cy="5016960"/>
          </a:xfrm>
          <a:prstGeom prst="rect">
            <a:avLst/>
          </a:prstGeom>
          <a:noFill/>
          <a:ln>
            <a:noFill/>
          </a:ln>
        </p:spPr>
        <p:style>
          <a:lnRef idx="0"/>
          <a:fillRef idx="0"/>
          <a:effectRef idx="0"/>
          <a:fontRef idx="minor"/>
        </p:style>
        <p:txBody>
          <a:bodyPr lIns="90000" rIns="90000" tIns="45000" bIns="45000" anchor="ctr">
            <a:noAutofit/>
          </a:bodyPr>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US" sz="1800" spc="-1" strike="noStrike">
              <a:latin typeface="Arial"/>
            </a:endParaRPr>
          </a:p>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US" sz="1800" spc="-1" strike="noStrike">
              <a:latin typeface="Arial"/>
            </a:endParaRPr>
          </a:p>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E06</a:t>
            </a:r>
            <a:endParaRPr b="0" lang="en-US" sz="3000" spc="-1" strike="noStrike">
              <a:latin typeface="Arial"/>
            </a:endParaRPr>
          </a:p>
        </p:txBody>
      </p:sp>
      <p:sp>
        <p:nvSpPr>
          <p:cNvPr id="418"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29440" cy="480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E06</a:t>
            </a:r>
            <a:endParaRPr b="0" lang="en-US" sz="2400" spc="-1" strike="noStrike">
              <a:latin typeface="Arial"/>
            </a:endParaRPr>
          </a:p>
        </p:txBody>
      </p:sp>
      <p:sp>
        <p:nvSpPr>
          <p:cNvPr id="420" name="CustomShape 2"/>
          <p:cNvSpPr/>
          <p:nvPr/>
        </p:nvSpPr>
        <p:spPr>
          <a:xfrm>
            <a:off x="335520" y="1268280"/>
            <a:ext cx="10729440" cy="5016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Identify </a:t>
            </a:r>
            <a:r>
              <a:rPr b="1" lang="en-US" sz="1800" spc="-1" strike="noStrike">
                <a:solidFill>
                  <a:srgbClr val="000000"/>
                </a:solidFill>
                <a:latin typeface="DejaVu Sans"/>
                <a:ea typeface="DejaVu Sans"/>
              </a:rPr>
              <a:t>THREE</a:t>
            </a:r>
            <a:r>
              <a:rPr b="0" lang="en-US" sz="1800" spc="-1" strike="noStrike">
                <a:solidFill>
                  <a:srgbClr val="000000"/>
                </a:solidFill>
                <a:latin typeface="DejaVu Sans"/>
                <a:ea typeface="DejaVu Sans"/>
              </a:rPr>
              <a:t> objects that you own which could be replaced by service provision within the Performance Economy (PE). </a:t>
            </a:r>
            <a:endParaRPr b="0" lang="en-US" sz="1800" spc="-1" strike="noStrike">
              <a:latin typeface="Arial"/>
            </a:endParaRPr>
          </a:p>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Explain your choice for each of the objects in three sentences or more.</a:t>
            </a:r>
            <a:endParaRPr b="0" lang="en-US" sz="1800" spc="-1" strike="noStrike">
              <a:latin typeface="Arial"/>
            </a:endParaRPr>
          </a:p>
          <a:p>
            <a:pPr marL="195120" indent="-1749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1"/>
              </a:rPr>
              <a:t>exercise sheet</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21" name="CustomShape 3"/>
          <p:cNvSpPr/>
          <p:nvPr/>
        </p:nvSpPr>
        <p:spPr>
          <a:xfrm>
            <a:off x="432720" y="1148040"/>
            <a:ext cx="10338480" cy="479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Performance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8440" cy="48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US" sz="2400" spc="-1" strike="noStrike">
              <a:latin typeface="Arial"/>
            </a:endParaRPr>
          </a:p>
        </p:txBody>
      </p:sp>
      <p:sp>
        <p:nvSpPr>
          <p:cNvPr id="423" name="CustomShape 2"/>
          <p:cNvSpPr/>
          <p:nvPr/>
        </p:nvSpPr>
        <p:spPr>
          <a:xfrm>
            <a:off x="335520" y="1268640"/>
            <a:ext cx="10738440" cy="5025960"/>
          </a:xfrm>
          <a:prstGeom prst="rect">
            <a:avLst/>
          </a:prstGeom>
          <a:noFill/>
          <a:ln>
            <a:noFill/>
          </a:ln>
        </p:spPr>
        <p:style>
          <a:lnRef idx="0"/>
          <a:fillRef idx="0"/>
          <a:effectRef idx="0"/>
          <a:fontRef idx="minor"/>
        </p:style>
        <p:txBody>
          <a:bodyPr lIns="90000" rIns="90000" tIns="45000" bIns="45000" anchor="ctr">
            <a:noAutofit/>
          </a:bodyPr>
          <a:p>
            <a:pPr marL="195120" indent="-1872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872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1268640"/>
            <a:ext cx="10730880" cy="5018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25" name="CustomShape 2"/>
          <p:cNvSpPr/>
          <p:nvPr/>
        </p:nvSpPr>
        <p:spPr>
          <a:xfrm>
            <a:off x="335520" y="764640"/>
            <a:ext cx="10730880" cy="481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1"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marL="216000" indent="-21276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04.07.2022 – 2 pm</a:t>
            </a: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Submission procedure: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Send the link to </a:t>
            </a:r>
            <a:r>
              <a:rPr b="0" lang="en-US" sz="1800" spc="-1" strike="noStrike" u="sng">
                <a:solidFill>
                  <a:srgbClr val="ffffff"/>
                </a:solidFill>
                <a:uFillTx/>
                <a:latin typeface="DejaVu Sans"/>
                <a:ea typeface="DejaVu Sans"/>
              </a:rPr>
              <a:t>etce-ltg@tu-clausthal.de</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Incl. your team/project name and the team members</a:t>
            </a:r>
            <a:endParaRPr b="0" lang="en-US" sz="1800" spc="-1" strike="noStrike">
              <a:latin typeface="Arial"/>
            </a:endParaRPr>
          </a:p>
        </p:txBody>
      </p:sp>
      <p:sp>
        <p:nvSpPr>
          <p:cNvPr id="242"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4"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marL="216000" indent="-212760">
              <a:lnSpc>
                <a:spcPct val="100000"/>
              </a:lnSpc>
              <a:buClr>
                <a:srgbClr val="008c4f"/>
              </a:buClr>
              <a:buSzPct val="45000"/>
              <a:buFont typeface="OpenSymbol"/>
              <a:buChar char="■"/>
            </a:pPr>
            <a:r>
              <a:rPr b="0" lang="en-US" sz="1800" spc="-1" strike="noStrike">
                <a:solidFill>
                  <a:srgbClr val="000000"/>
                </a:solidFill>
                <a:latin typeface="DejaVu Sans"/>
                <a:ea typeface="DejaVu Sans"/>
              </a:rPr>
              <a:t>Please prepare your bonus task submission until </a:t>
            </a:r>
            <a:r>
              <a:rPr b="1" lang="en-US" sz="1800" spc="-1" strike="noStrike">
                <a:solidFill>
                  <a:srgbClr val="000000"/>
                </a:solidFill>
                <a:latin typeface="DejaVu Sans"/>
                <a:ea typeface="DejaVu Sans"/>
              </a:rPr>
              <a:t>04.07.2022 – 2 pm</a:t>
            </a: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Submission procedure: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etce-ltg@tu-clausthal.de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Arial"/>
            </a:endParaRPr>
          </a:p>
        </p:txBody>
      </p:sp>
      <p:sp>
        <p:nvSpPr>
          <p:cNvPr id="245"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Updates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4406760"/>
            <a:ext cx="10729080" cy="133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latin typeface="Arial"/>
            </a:endParaRPr>
          </a:p>
        </p:txBody>
      </p:sp>
      <p:sp>
        <p:nvSpPr>
          <p:cNvPr id="247" name="CustomShape 2"/>
          <p:cNvSpPr/>
          <p:nvPr/>
        </p:nvSpPr>
        <p:spPr>
          <a:xfrm>
            <a:off x="335520" y="2906640"/>
            <a:ext cx="10729080" cy="1476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33760" cy="484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latin typeface="Arial"/>
            </a:endParaRPr>
          </a:p>
        </p:txBody>
      </p:sp>
      <p:sp>
        <p:nvSpPr>
          <p:cNvPr id="249" name="CustomShape 2"/>
          <p:cNvSpPr/>
          <p:nvPr/>
        </p:nvSpPr>
        <p:spPr>
          <a:xfrm>
            <a:off x="335520" y="1268280"/>
            <a:ext cx="10733760" cy="5021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080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 feedback:</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submissions did not bother to use OpenLCA and just resubmitted E03</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Other worked on a LCA without OpenLCA</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0" lang="en-GB" sz="1800" spc="-1" strike="noStrike">
                <a:solidFill>
                  <a:srgbClr val="000000"/>
                </a:solidFill>
                <a:latin typeface="DejaVu Sans"/>
                <a:ea typeface="DejaVu Sans"/>
              </a:rPr>
              <a:t>Some inconclusive results for OpenLCA</a:t>
            </a:r>
            <a:endParaRPr b="0" lang="en-US" sz="1800" spc="-1" strike="noStrike">
              <a:latin typeface="Arial"/>
            </a:endParaRPr>
          </a:p>
          <a:p>
            <a:pPr lvl="1" marL="432000" indent="-213840">
              <a:lnSpc>
                <a:spcPct val="100000"/>
              </a:lnSpc>
              <a:spcBef>
                <a:spcPts val="360"/>
              </a:spcBef>
              <a:buClr>
                <a:srgbClr val="008c4f"/>
              </a:buClr>
              <a:buSzPct val="45000"/>
              <a:buFont typeface="padmaa"/>
              <a:buChar char="─"/>
            </a:pPr>
            <a:r>
              <a:rPr b="1" lang="en-GB" sz="1800" spc="-1" strike="noStrike">
                <a:solidFill>
                  <a:srgbClr val="000000"/>
                </a:solidFill>
                <a:latin typeface="DejaVu Sans"/>
                <a:ea typeface="DejaVu Sans"/>
              </a:rPr>
              <a:t>BUT → Some real good results for OpenLCA</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0" name="CustomShape 3"/>
          <p:cNvSpPr/>
          <p:nvPr/>
        </p:nvSpPr>
        <p:spPr>
          <a:xfrm>
            <a:off x="432720" y="1148040"/>
            <a:ext cx="10339200" cy="479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Feeback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6029</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2022-07-03T16:31:20Z</dcterms:modified>
  <cp:revision>3909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